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4" r:id="rId2"/>
  </p:sldMasterIdLst>
  <p:notesMasterIdLst>
    <p:notesMasterId r:id="rId24"/>
  </p:notesMasterIdLst>
  <p:handoutMasterIdLst>
    <p:handoutMasterId r:id="rId25"/>
  </p:handoutMasterIdLst>
  <p:sldIdLst>
    <p:sldId id="273" r:id="rId3"/>
    <p:sldId id="275" r:id="rId4"/>
    <p:sldId id="278" r:id="rId5"/>
    <p:sldId id="280" r:id="rId6"/>
    <p:sldId id="281" r:id="rId7"/>
    <p:sldId id="305" r:id="rId8"/>
    <p:sldId id="279" r:id="rId9"/>
    <p:sldId id="310" r:id="rId10"/>
    <p:sldId id="282" r:id="rId11"/>
    <p:sldId id="283" r:id="rId12"/>
    <p:sldId id="285" r:id="rId13"/>
    <p:sldId id="286" r:id="rId14"/>
    <p:sldId id="287" r:id="rId15"/>
    <p:sldId id="289" r:id="rId16"/>
    <p:sldId id="309" r:id="rId17"/>
    <p:sldId id="291" r:id="rId18"/>
    <p:sldId id="292" r:id="rId19"/>
    <p:sldId id="308" r:id="rId20"/>
    <p:sldId id="297" r:id="rId21"/>
    <p:sldId id="298" r:id="rId22"/>
    <p:sldId id="299" r:id="rId23"/>
  </p:sldIdLst>
  <p:sldSz cx="9144000" cy="6858000" type="screen4x3"/>
  <p:notesSz cx="6954838" cy="93091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19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838" autoAdjust="0"/>
    <p:restoredTop sz="94676" autoAdjust="0"/>
  </p:normalViewPr>
  <p:slideViewPr>
    <p:cSldViewPr>
      <p:cViewPr varScale="1">
        <p:scale>
          <a:sx n="103" d="100"/>
          <a:sy n="103" d="100"/>
        </p:scale>
        <p:origin x="145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2932"/>
        <p:guide pos="219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A. Castorela González" userId="bc0702fa-27fe-41c6-9438-53c6c8ca01b3" providerId="ADAL" clId="{295387BF-5583-4E6D-BE92-77B765D40BAC}"/>
    <pc:docChg chg="modSld">
      <pc:chgData name="Jorge A. Castorela González" userId="bc0702fa-27fe-41c6-9438-53c6c8ca01b3" providerId="ADAL" clId="{295387BF-5583-4E6D-BE92-77B765D40BAC}" dt="2021-01-27T15:54:25.441" v="14" actId="1076"/>
      <pc:docMkLst>
        <pc:docMk/>
      </pc:docMkLst>
      <pc:sldChg chg="modSp mod">
        <pc:chgData name="Jorge A. Castorela González" userId="bc0702fa-27fe-41c6-9438-53c6c8ca01b3" providerId="ADAL" clId="{295387BF-5583-4E6D-BE92-77B765D40BAC}" dt="2021-01-27T15:54:25.441" v="14" actId="1076"/>
        <pc:sldMkLst>
          <pc:docMk/>
          <pc:sldMk cId="3389946258" sldId="273"/>
        </pc:sldMkLst>
        <pc:spChg chg="mod">
          <ac:chgData name="Jorge A. Castorela González" userId="bc0702fa-27fe-41c6-9438-53c6c8ca01b3" providerId="ADAL" clId="{295387BF-5583-4E6D-BE92-77B765D40BAC}" dt="2021-01-27T15:54:20.879" v="13" actId="113"/>
          <ac:spMkLst>
            <pc:docMk/>
            <pc:sldMk cId="3389946258" sldId="273"/>
            <ac:spMk id="5" creationId="{00000000-0000-0000-0000-000000000000}"/>
          </ac:spMkLst>
        </pc:spChg>
        <pc:spChg chg="mod">
          <ac:chgData name="Jorge A. Castorela González" userId="bc0702fa-27fe-41c6-9438-53c6c8ca01b3" providerId="ADAL" clId="{295387BF-5583-4E6D-BE92-77B765D40BAC}" dt="2021-01-27T15:54:14.262" v="12"/>
          <ac:spMkLst>
            <pc:docMk/>
            <pc:sldMk cId="3389946258" sldId="273"/>
            <ac:spMk id="6" creationId="{00000000-0000-0000-0000-000000000000}"/>
          </ac:spMkLst>
        </pc:spChg>
        <pc:spChg chg="mod">
          <ac:chgData name="Jorge A. Castorela González" userId="bc0702fa-27fe-41c6-9438-53c6c8ca01b3" providerId="ADAL" clId="{295387BF-5583-4E6D-BE92-77B765D40BAC}" dt="2021-01-27T15:54:25.441" v="14" actId="1076"/>
          <ac:spMkLst>
            <pc:docMk/>
            <pc:sldMk cId="3389946258" sldId="273"/>
            <ac:spMk id="1638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9469" y="1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CC20CC-5169-441B-B484-DA66A4640063}" type="datetimeFigureOut">
              <a:rPr lang="es-MX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032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9469" y="8842032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545777-2E93-4479-BF60-F0794B7D319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502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9469" y="1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F388DA3-4826-4C65-B249-011F63E76BF9}" type="datetimeFigureOut">
              <a:rPr lang="es-MX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484" y="4421826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032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9469" y="8842032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F501A04-C995-4DD5-8A05-EC54365A61F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60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  <p:sp>
        <p:nvSpPr>
          <p:cNvPr id="1741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D53C69-492E-4058-A563-0D7A24FCFA8E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2992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9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9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9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9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9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F167D-B5E8-429C-9939-D50FC18AA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DEC1CB-05FC-488E-9DB7-6C5D3FED3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F70664-298C-4F60-93CF-48DE5F62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4202B9-F413-4EAF-99E6-ABF0711F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1504BA-3455-4167-85E8-7085868C1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159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B2614-82AF-4BD1-874E-8B2DDEB0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4C918E-DC93-4AB4-B7A5-8D2C35963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1190BD-4B3F-470E-ACB1-C25BC235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06796E-A12E-4A8E-B793-E6F05FDFFE1D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1B2668-1D0B-4E81-B4B7-EC32EC7D5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00C810-F7FE-4066-823B-3A230F82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53953-7C92-4D85-AB56-067E919199B5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967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CBBAA1-8843-41C7-BF83-51291F6E3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577FD6-967F-4842-83EB-C69123834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77062F-51A8-4CBE-9B2C-12E89CBB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3B3D3A-4489-4F5F-84BF-F8A2948FF730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AA3D87-256E-4465-84F5-C07407D0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BB518E-5E74-4ED1-9708-5C9A68EB5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4E0D3-0A14-45EC-8AF0-5928C742D76C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346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21" name="20 Marcador de texto"/>
          <p:cNvSpPr>
            <a:spLocks noGrp="1"/>
          </p:cNvSpPr>
          <p:nvPr>
            <p:ph type="body" sz="quarter" idx="14"/>
          </p:nvPr>
        </p:nvSpPr>
        <p:spPr>
          <a:xfrm>
            <a:off x="2843808" y="6237312"/>
            <a:ext cx="3384376" cy="360040"/>
          </a:xfrm>
        </p:spPr>
        <p:txBody>
          <a:bodyPr>
            <a:normAutofit/>
          </a:bodyPr>
          <a:lstStyle>
            <a:lvl1pPr marL="0" indent="0" algn="ctr">
              <a:buNone/>
              <a:defRPr lang="es-ES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5"/>
          </p:nvPr>
        </p:nvSpPr>
        <p:spPr>
          <a:xfrm>
            <a:off x="7524328" y="6237312"/>
            <a:ext cx="1512168" cy="360313"/>
          </a:xfrm>
        </p:spPr>
        <p:txBody>
          <a:bodyPr>
            <a:normAutofit/>
          </a:bodyPr>
          <a:lstStyle>
            <a:lvl1pPr algn="r">
              <a:buNone/>
              <a:defRPr lang="es-MX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4pPr algn="r">
              <a:defRPr/>
            </a:lvl4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29626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1 Imagen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5 Imagen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5865813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4684" y="1628800"/>
            <a:ext cx="7774632" cy="147002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21" name="20 Marcador de texto"/>
          <p:cNvSpPr>
            <a:spLocks noGrp="1"/>
          </p:cNvSpPr>
          <p:nvPr>
            <p:ph type="body" sz="quarter" idx="14"/>
          </p:nvPr>
        </p:nvSpPr>
        <p:spPr>
          <a:xfrm>
            <a:off x="2843808" y="6237312"/>
            <a:ext cx="3384376" cy="360040"/>
          </a:xfrm>
        </p:spPr>
        <p:txBody>
          <a:bodyPr>
            <a:normAutofit/>
          </a:bodyPr>
          <a:lstStyle>
            <a:lvl1pPr marL="0" indent="0" algn="ctr">
              <a:buNone/>
              <a:defRPr lang="es-ES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5"/>
          </p:nvPr>
        </p:nvSpPr>
        <p:spPr>
          <a:xfrm>
            <a:off x="7524328" y="6237312"/>
            <a:ext cx="1512168" cy="360313"/>
          </a:xfrm>
        </p:spPr>
        <p:txBody>
          <a:bodyPr>
            <a:normAutofit/>
          </a:bodyPr>
          <a:lstStyle>
            <a:lvl1pPr algn="r">
              <a:buNone/>
              <a:defRPr lang="es-MX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4pPr algn="r">
              <a:defRPr/>
            </a:lvl4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F167D-B5E8-429C-9939-D50FC18AA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DEC1CB-05FC-488E-9DB7-6C5D3FED3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F70664-298C-4F60-93CF-48DE5F62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4202B9-F413-4EAF-99E6-ABF0711F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1504BA-3455-4167-85E8-7085868C1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336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D52AB-E104-44E3-BB28-5223A5876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3E2B54-371B-42DF-AEDA-76BFF5B8F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B42BB3-6742-4874-8541-DC60163F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8B004A-E604-4657-9534-910D55F4B07C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941060-B712-4E7B-8D00-1FB2A1749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C41109-BC97-4A0A-A1F6-1E826F9BB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92079-6F75-4CBA-B197-5DBD05E6F8FA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  <p:pic>
        <p:nvPicPr>
          <p:cNvPr id="7" name="Picture 3" descr="C:\Users\Daniel\Documents\Instituto Superior de Estudios Logísticos\bar2.jpg">
            <a:extLst>
              <a:ext uri="{FF2B5EF4-FFF2-40B4-BE49-F238E27FC236}">
                <a16:creationId xmlns:a16="http://schemas.microsoft.com/office/drawing/2014/main" id="{16FC42CF-446E-4A44-9F85-09DDD757FB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25525"/>
            <a:ext cx="9144000" cy="542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1190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44726-5670-4211-A7A9-F6F21093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72993F-E13E-451B-8264-5D4C46B7D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C9B9DA-A9C8-487E-9B0D-594867AF3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AF891-9B94-48A8-8198-E16949A7E158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90E3A8-E6BD-4E51-B7BC-3AB088FEE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8C5659-6280-478C-8229-0429F73E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ACF9F-2256-49FD-98A3-D55FFA3A4761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0144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B0962-742C-43E0-953D-D5EA2E23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FDED47-2106-4419-98DB-B3CC2A67F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7A559D-C5B3-4391-84B3-9261431CC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4808F4-02FF-4302-8F6A-B149560AB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68158-BB60-4239-A9EE-E85A0798E48B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0E923D-D3B8-4DBE-AF67-31FB653B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61F713-A79B-41CE-B061-26CE7012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14A6D-A132-4A02-BD98-078CC9B8C86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0276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D642B-866D-4BBA-8C53-61550514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72163F-43B0-4ED9-96B5-04A8056BF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0A2EE5-4297-47F9-BD83-EA65025FC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AF36F0-FF26-42D6-9B44-853CE1C1F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81FC1B3-34C9-4946-85BF-741ED95912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DED827C-879A-46BF-B68D-1C1CFE25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A535BF-A31B-44C8-BBD8-7CC586C066CC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C4DA1AE-4D9E-442E-BBC7-3510CA0D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DEF824-88CB-4FD0-ADA1-F8D8784C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387F7-303F-4E94-8F23-35D716A9493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2233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A4DD2-7563-4FF9-966C-F57F5234A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66EEAD-BDED-4355-92BB-5BE82939B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51EE847-9254-4EBB-8955-8614CCD08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07DFF70-C3DD-4B18-9CFE-C3B185EC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624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D52AB-E104-44E3-BB28-5223A5876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3E2B54-371B-42DF-AEDA-76BFF5B8F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B42BB3-6742-4874-8541-DC60163F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941060-B712-4E7B-8D00-1FB2A1749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C41109-BC97-4A0A-A1F6-1E826F9BB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5326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771E31-4E63-4481-A4BC-CE0716A3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E0B03A-1698-444E-8D41-2F53BD4B9124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BE2F7F-11B0-476A-845A-5BB162485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9DE415-D631-473B-A737-09E7E424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97D48-730F-49AC-92FE-BB90FD1ABB98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0214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F4F5A-1D75-4D6A-9EDD-FA9620CB9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8E0301-923F-4DF8-AD7D-9BCE244D8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74CC58-8682-4CEA-804D-04FADE81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93CFD3-0CA0-4890-923C-00921C6E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4DCFF-CABA-454D-A02D-069666A8348A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F5EAAA-2BF2-47E3-9DBA-7148C9E71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B99948-6AA0-429E-B47D-16BDE1DF4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DD7E82-68CF-441D-A525-41EE2113BCAA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1443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26374-FDB3-4381-89A4-86C009DF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D88EEE-4644-47E0-9222-B736CD140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12903E-1994-414F-A974-E875109BE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E5F7B2-542B-46A7-8E4B-79DFC35BF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61DD7D-CE18-4D98-8289-97A70BB664E0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AF12E4-297E-4E8C-9D87-E812F04B3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F20491-3B38-4B9A-A61E-D3F3F809D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A439B-1E8E-40BC-884E-32C473C7C310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3045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B2614-82AF-4BD1-874E-8B2DDEB0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4C918E-DC93-4AB4-B7A5-8D2C35963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1190BD-4B3F-470E-ACB1-C25BC235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06796E-A12E-4A8E-B793-E6F05FDFFE1D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1B2668-1D0B-4E81-B4B7-EC32EC7D5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00C810-F7FE-4066-823B-3A230F82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53953-7C92-4D85-AB56-067E919199B5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5573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CBBAA1-8843-41C7-BF83-51291F6E3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577FD6-967F-4842-83EB-C69123834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77062F-51A8-4CBE-9B2C-12E89CBB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3B3D3A-4489-4F5F-84BF-F8A2948FF730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AA3D87-256E-4465-84F5-C07407D0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BB518E-5E74-4ED1-9708-5C9A68EB5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4E0D3-0A14-45EC-8AF0-5928C742D76C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1474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="1"/>
            </a:lvl1pPr>
          </a:lstStyle>
          <a:p>
            <a:pPr>
              <a:defRPr/>
            </a:pP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09280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1 Imagen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5 Imagen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5865813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4684" y="1628800"/>
            <a:ext cx="7774632" cy="147002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21" name="20 Marcador de texto"/>
          <p:cNvSpPr>
            <a:spLocks noGrp="1"/>
          </p:cNvSpPr>
          <p:nvPr>
            <p:ph type="body" sz="quarter" idx="14"/>
          </p:nvPr>
        </p:nvSpPr>
        <p:spPr>
          <a:xfrm>
            <a:off x="2843808" y="6237312"/>
            <a:ext cx="3384376" cy="360040"/>
          </a:xfrm>
        </p:spPr>
        <p:txBody>
          <a:bodyPr>
            <a:normAutofit/>
          </a:bodyPr>
          <a:lstStyle>
            <a:lvl1pPr marL="0" indent="0" algn="ctr">
              <a:buNone/>
              <a:defRPr lang="es-ES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5"/>
          </p:nvPr>
        </p:nvSpPr>
        <p:spPr>
          <a:xfrm>
            <a:off x="7524328" y="6237312"/>
            <a:ext cx="1512168" cy="360313"/>
          </a:xfrm>
        </p:spPr>
        <p:txBody>
          <a:bodyPr>
            <a:normAutofit/>
          </a:bodyPr>
          <a:lstStyle>
            <a:lvl1pPr algn="r">
              <a:buNone/>
              <a:defRPr lang="es-MX" sz="18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4pPr algn="r">
              <a:defRPr/>
            </a:lvl4pPr>
          </a:lstStyle>
          <a:p>
            <a:pPr lvl="0"/>
            <a:r>
              <a:rPr lang="en-US" dirty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44726-5670-4211-A7A9-F6F21093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72993F-E13E-451B-8264-5D4C46B7D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C9B9DA-A9C8-487E-9B0D-594867AF3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AF891-9B94-48A8-8198-E16949A7E158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90E3A8-E6BD-4E51-B7BC-3AB088FEE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8C5659-6280-478C-8229-0429F73E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ACF9F-2256-49FD-98A3-D55FFA3A4761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3364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B0962-742C-43E0-953D-D5EA2E23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FDED47-2106-4419-98DB-B3CC2A67F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7A559D-C5B3-4391-84B3-9261431CC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4808F4-02FF-4302-8F6A-B149560AB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68158-BB60-4239-A9EE-E85A0798E48B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0E923D-D3B8-4DBE-AF67-31FB653B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61F713-A79B-41CE-B061-26CE7012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14A6D-A132-4A02-BD98-078CC9B8C86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801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D642B-866D-4BBA-8C53-61550514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72163F-43B0-4ED9-96B5-04A8056BF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0A2EE5-4297-47F9-BD83-EA65025FC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AF36F0-FF26-42D6-9B44-853CE1C1F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81FC1B3-34C9-4946-85BF-741ED95912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DED827C-879A-46BF-B68D-1C1CFE25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A535BF-A31B-44C8-BBD8-7CC586C066CC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C4DA1AE-4D9E-442E-BBC7-3510CA0D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DEF824-88CB-4FD0-ADA1-F8D8784C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387F7-303F-4E94-8F23-35D716A9493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9774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A4DD2-7563-4FF9-966C-F57F5234A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66EEAD-BDED-4355-92BB-5BE82939B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51EE847-9254-4EBB-8955-8614CCD08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07DFF70-C3DD-4B18-9CFE-C3B185EC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439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771E31-4E63-4481-A4BC-CE0716A3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E0B03A-1698-444E-8D41-2F53BD4B9124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BE2F7F-11B0-476A-845A-5BB162485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9DE415-D631-473B-A737-09E7E424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97D48-730F-49AC-92FE-BB90FD1ABB98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23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F4F5A-1D75-4D6A-9EDD-FA9620CB9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8E0301-923F-4DF8-AD7D-9BCE244D8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74CC58-8682-4CEA-804D-04FADE81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93CFD3-0CA0-4890-923C-00921C6E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4DCFF-CABA-454D-A02D-069666A8348A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F5EAAA-2BF2-47E3-9DBA-7148C9E71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B99948-6AA0-429E-B47D-16BDE1DF4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DD7E82-68CF-441D-A525-41EE2113BCAA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275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26374-FDB3-4381-89A4-86C009DF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D88EEE-4644-47E0-9222-B736CD140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12903E-1994-414F-A974-E875109BE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E5F7B2-542B-46A7-8E4B-79DFC35BF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61DD7D-CE18-4D98-8289-97A70BB664E0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AF12E4-297E-4E8C-9D87-E812F04B3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F20491-3B38-4B9A-A61E-D3F3F809D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A439B-1E8E-40BC-884E-32C473C7C310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054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2DE3BF-386E-4234-B533-D0DA339C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36B99A-DC13-4BC0-9612-6A9C30273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458381-330F-402A-A8A8-AF11B5AEF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EB7BD-7882-4B50-AD09-C66E8CA8E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37B847-FB33-4EED-8714-B3178E0BE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066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68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2DE3BF-386E-4234-B533-D0DA339C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36B99A-DC13-4BC0-9612-6A9C30273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458381-330F-402A-A8A8-AF11B5AEF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05/04/2021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EB7BD-7882-4B50-AD09-C66E8CA8E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37B847-FB33-4EED-8714-B3178E0BE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01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00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ctrTitle" idx="4294967295"/>
          </p:nvPr>
        </p:nvSpPr>
        <p:spPr>
          <a:xfrm>
            <a:off x="428179" y="3789040"/>
            <a:ext cx="8424862" cy="1227138"/>
          </a:xfrm>
        </p:spPr>
        <p:txBody>
          <a:bodyPr>
            <a:noAutofit/>
          </a:bodyPr>
          <a:lstStyle/>
          <a:p>
            <a:pPr algn="ctr"/>
            <a:br>
              <a:rPr lang="es-MX" sz="3200" dirty="0">
                <a:latin typeface="Arial" charset="0"/>
                <a:cs typeface="Arial" charset="0"/>
              </a:rPr>
            </a:br>
            <a:br>
              <a:rPr lang="es-MX" sz="3200" dirty="0">
                <a:latin typeface="Arial" charset="0"/>
                <a:cs typeface="Arial" charset="0"/>
              </a:rPr>
            </a:br>
            <a:br>
              <a:rPr lang="es-MX" sz="3200" dirty="0">
                <a:latin typeface="Arial" charset="0"/>
                <a:cs typeface="Arial" charset="0"/>
              </a:rPr>
            </a:br>
            <a:br>
              <a:rPr lang="es-MX" sz="3200" dirty="0">
                <a:latin typeface="Arial" charset="0"/>
                <a:cs typeface="Arial" charset="0"/>
              </a:rPr>
            </a:br>
            <a:r>
              <a:rPr lang="es-MX" sz="3200" dirty="0">
                <a:latin typeface="Arial" charset="0"/>
                <a:cs typeface="Arial" charset="0"/>
              </a:rPr>
              <a:t>Tema: Contratación  de un Servicio Marítimo</a:t>
            </a:r>
            <a:br>
              <a:rPr lang="es-MX" sz="3200" dirty="0">
                <a:latin typeface="Arial" charset="0"/>
                <a:cs typeface="Arial" charset="0"/>
              </a:rPr>
            </a:br>
            <a:r>
              <a:rPr lang="es-MX" sz="3200" dirty="0">
                <a:latin typeface="Arial" charset="0"/>
                <a:cs typeface="Arial" charset="0"/>
              </a:rPr>
              <a:t>(</a:t>
            </a:r>
            <a:r>
              <a:rPr lang="es-MX" sz="3200" dirty="0" err="1">
                <a:latin typeface="Arial" charset="0"/>
                <a:cs typeface="Arial" charset="0"/>
              </a:rPr>
              <a:t>Booking</a:t>
            </a:r>
            <a:r>
              <a:rPr lang="es-MX" sz="3200" dirty="0">
                <a:latin typeface="Arial" charset="0"/>
                <a:cs typeface="Arial" charset="0"/>
              </a:rPr>
              <a:t>)</a:t>
            </a:r>
            <a:br>
              <a:rPr lang="es-MX" sz="3200" dirty="0">
                <a:latin typeface="Arial" charset="0"/>
                <a:cs typeface="Arial" charset="0"/>
              </a:rPr>
            </a:br>
            <a:br>
              <a:rPr lang="es-MX" sz="3200" dirty="0">
                <a:latin typeface="Arial" charset="0"/>
                <a:cs typeface="Arial" charset="0"/>
              </a:rPr>
            </a:br>
            <a:endParaRPr lang="es-MX" sz="3200" dirty="0">
              <a:latin typeface="Arial" charset="0"/>
              <a:cs typeface="Arial" charset="0"/>
            </a:endParaRPr>
          </a:p>
        </p:txBody>
      </p:sp>
      <p:sp>
        <p:nvSpPr>
          <p:cNvPr id="5" name="3 Título"/>
          <p:cNvSpPr txBox="1">
            <a:spLocks/>
          </p:cNvSpPr>
          <p:nvPr/>
        </p:nvSpPr>
        <p:spPr bwMode="auto">
          <a:xfrm>
            <a:off x="1040160" y="1340767"/>
            <a:ext cx="72009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s-MX" sz="3200" kern="0" dirty="0">
                <a:latin typeface="Arial" pitchFamily="34" charset="0"/>
                <a:cs typeface="Arial" pitchFamily="34" charset="0"/>
              </a:rPr>
            </a:br>
            <a:r>
              <a:rPr lang="es-MX" sz="3200" kern="0" dirty="0">
                <a:latin typeface="Arial" pitchFamily="34" charset="0"/>
                <a:cs typeface="Arial" pitchFamily="34" charset="0"/>
              </a:rPr>
              <a:t>DIPLOMADO INTERNACIONAL EN TRANSPORTE Y LOGISTICA FIATA</a:t>
            </a: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334147" y="3068960"/>
            <a:ext cx="8280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3200" dirty="0">
                <a:latin typeface="Arial" pitchFamily="34" charset="0"/>
                <a:cs typeface="Arial" pitchFamily="34" charset="0"/>
              </a:rPr>
              <a:t>Módulo: </a:t>
            </a:r>
            <a:r>
              <a:rPr lang="es-MX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Transporte Marítimo y Puertos</a:t>
            </a:r>
          </a:p>
          <a:p>
            <a:pPr algn="ctr"/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467 Imagen">
            <a:extLst>
              <a:ext uri="{FF2B5EF4-FFF2-40B4-BE49-F238E27FC236}">
                <a16:creationId xmlns:a16="http://schemas.microsoft.com/office/drawing/2014/main" id="{E144B45F-EEBB-4E35-97DB-B3B2F06F6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585"/>
            <a:ext cx="3516953" cy="78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46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6364" y="1572134"/>
            <a:ext cx="2744401" cy="372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Factura comercial </a:t>
            </a:r>
            <a:endParaRPr lang="es-MX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3528" y="1484784"/>
            <a:ext cx="8424936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38217" y="3068960"/>
            <a:ext cx="8424936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4797152"/>
            <a:ext cx="8488846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372200" y="1716349"/>
            <a:ext cx="2440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Plano comercial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372200" y="334031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Plano aduanal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516216" y="5092946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Plano logístico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66364" y="3068960"/>
            <a:ext cx="2744402" cy="502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Pedimento de importación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466364" y="4943602"/>
            <a:ext cx="2744402" cy="3750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Contrato de transporte</a:t>
            </a:r>
            <a:endParaRPr lang="es-MX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66364" y="5445225"/>
            <a:ext cx="2744400" cy="3638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BL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6363" y="2096852"/>
            <a:ext cx="2744401" cy="372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Cartas de crédito </a:t>
            </a:r>
            <a:endParaRPr lang="es-MX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66364" y="3681028"/>
            <a:ext cx="2744402" cy="612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Pedimento de exportación</a:t>
            </a:r>
          </a:p>
        </p:txBody>
      </p:sp>
      <p:sp>
        <p:nvSpPr>
          <p:cNvPr id="14" name="13 Elipse"/>
          <p:cNvSpPr/>
          <p:nvPr/>
        </p:nvSpPr>
        <p:spPr>
          <a:xfrm>
            <a:off x="3378496" y="1572134"/>
            <a:ext cx="2561656" cy="8970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LEY DE COMERCIO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3426790" y="3148441"/>
            <a:ext cx="2513362" cy="8970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LEY ADUANERA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3378496" y="4912077"/>
            <a:ext cx="2561656" cy="8970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LEYES DE TRANSPORTE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Comercial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91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/>
              <a:t>1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337608" y="1196751"/>
            <a:ext cx="5098488" cy="22732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CONTACTO CON LA NAVIERA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Contacto inicial a efecto de verificar salidas, tiempos de tránsito principales, fechas de cierre, rutas entre otros)</a:t>
            </a:r>
          </a:p>
          <a:p>
            <a:pPr algn="ctr"/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3707904" y="3717032"/>
            <a:ext cx="4824536" cy="24648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COTIZACIÓN DE LA TARIFA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vía internet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Remitirá la naviera información de la mercancía, viaje, especificaciones.</a:t>
            </a:r>
          </a:p>
          <a:p>
            <a:pPr algn="ctr"/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664643"/>
            <a:ext cx="11811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08" y="4876929"/>
            <a:ext cx="15049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2"/>
          <p:cNvSpPr txBox="1">
            <a:spLocks/>
          </p:cNvSpPr>
          <p:nvPr/>
        </p:nvSpPr>
        <p:spPr>
          <a:xfrm>
            <a:off x="611560" y="26064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Comercial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829973" y="3694327"/>
            <a:ext cx="2664550" cy="11826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 </a:t>
            </a:r>
            <a:r>
              <a:rPr lang="es-E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tarifa no necesariamente se obtiene antes de la elaboración del </a:t>
            </a:r>
            <a:r>
              <a:rPr lang="es-E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booking</a:t>
            </a:r>
            <a:r>
              <a:rPr lang="es-E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MX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05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835696" y="1196752"/>
            <a:ext cx="7128792" cy="21602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RESPUESTA DE NAVIERA </a:t>
            </a:r>
          </a:p>
          <a:p>
            <a:pPr algn="ctr"/>
            <a:r>
              <a:rPr lang="es-MX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(VÍA ELECTRÓNICA, Y EN FUNCIÓN DE A RELACIÓN COMERCIAL QUE SE TENGA CON ÉSTA</a:t>
            </a:r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Tiempo estimado de 3 días. (Si se cuenta con el servicio de un agente de carga, retransmitir al cliente y esperar su respuesta)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3275856" y="4005063"/>
            <a:ext cx="5688632" cy="19096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VERIFICAR FECHA DE VIGENCIA Y NÚMERO DE REFERENCIA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Verificar fecha de vigencia y número de referencia.</a:t>
            </a:r>
          </a:p>
          <a:p>
            <a:pPr algn="ctr"/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Comercial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3"/>
            <a:ext cx="2086270" cy="18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823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519974" y="1159226"/>
            <a:ext cx="4052026" cy="2285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ELABORACIÓN DE BOOKING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Llamar o ingresar para la solicitud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4355976" y="3645024"/>
            <a:ext cx="4536504" cy="21602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RECIBIR CONFIRMACIÓN DE BOOKING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Envío de documentos del embarque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Revisar términos convenidos</a:t>
            </a:r>
          </a:p>
        </p:txBody>
      </p:sp>
      <p:cxnSp>
        <p:nvCxnSpPr>
          <p:cNvPr id="4" name="3 Conector recto de flecha"/>
          <p:cNvCxnSpPr/>
          <p:nvPr/>
        </p:nvCxnSpPr>
        <p:spPr>
          <a:xfrm>
            <a:off x="5004048" y="1960137"/>
            <a:ext cx="720080" cy="748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 flipV="1">
            <a:off x="5004048" y="1925107"/>
            <a:ext cx="1008112" cy="2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 flipV="1">
            <a:off x="5004048" y="1268760"/>
            <a:ext cx="720080" cy="656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5940152" y="105273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Factura</a:t>
            </a:r>
            <a:endParaRPr lang="es-MX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084168" y="1815207"/>
            <a:ext cx="2247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Packing List</a:t>
            </a:r>
            <a:endParaRPr lang="es-MX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835487" y="2564904"/>
            <a:ext cx="2048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Otros</a:t>
            </a:r>
            <a:endParaRPr lang="es-MX" sz="2400" dirty="0"/>
          </a:p>
        </p:txBody>
      </p:sp>
      <p:sp>
        <p:nvSpPr>
          <p:cNvPr id="1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Comercial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06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330829" y="1243770"/>
            <a:ext cx="4610541" cy="22572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7. DEFINIR SI LA NAVIERA REMITE EL CONTENEDOR AL CLIENTE AL LUGAR ESTABLECIDO</a:t>
            </a:r>
          </a:p>
          <a:p>
            <a:pPr algn="ctr"/>
            <a:r>
              <a:rPr lang="es-MX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Apoyo logístico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330829" y="3789040"/>
            <a:ext cx="3530422" cy="22550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 CARGAR EL CONTENEDOR </a:t>
            </a:r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(Puede ser por el exportador o terceros)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052736"/>
            <a:ext cx="2376264" cy="2763971"/>
          </a:xfrm>
          <a:prstGeom prst="rect">
            <a:avLst/>
          </a:prstGeom>
        </p:spPr>
      </p:pic>
      <p:sp>
        <p:nvSpPr>
          <p:cNvPr id="21" name="20 Rectángulo redondeado"/>
          <p:cNvSpPr/>
          <p:nvPr/>
        </p:nvSpPr>
        <p:spPr>
          <a:xfrm>
            <a:off x="4930010" y="3550258"/>
            <a:ext cx="3530422" cy="22550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9. ENVÍO DEL CONTENEDOR A PUERTO(VÍA CARRETERA O FERROVIARIO)</a:t>
            </a: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Proceso de Exportación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28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Contenido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3"/>
          <p:cNvSpPr>
            <a:spLocks noGrp="1"/>
          </p:cNvSpPr>
          <p:nvPr>
            <p:ph idx="4294967295"/>
          </p:nvPr>
        </p:nvSpPr>
        <p:spPr>
          <a:xfrm>
            <a:off x="395288" y="1125538"/>
            <a:ext cx="8748712" cy="5111750"/>
          </a:xfrm>
          <a:ln w="38100">
            <a:noFill/>
          </a:ln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Requisitos mínimos para  una reservación marítima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Tres ámbitos de acción para contratar un servicio marítimo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comercial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aduanal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logística</a:t>
            </a:r>
          </a:p>
          <a:p>
            <a:pPr marL="0" indent="0" algn="just">
              <a:buNone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 startAt="3"/>
            </a:pPr>
            <a:endParaRPr lang="es-MX" sz="18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990600" lvl="1" indent="-533400">
              <a:buFont typeface="Arial" charset="0"/>
              <a:buChar char="•"/>
            </a:pPr>
            <a:endParaRPr lang="es-MX" sz="16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68894" y="2797158"/>
            <a:ext cx="8731089" cy="50405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149080"/>
            <a:ext cx="1763688" cy="176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98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2267744" y="2132856"/>
            <a:ext cx="4610541" cy="27363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10. MANIFIESTO DE INGRESO DE MERCANCÍA A LA TERMINAL, DETERMINACIÓN DE RESPOSABILIDAD Y PAGO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Cumplimiento del art. 23 de la Ley Aduanera</a:t>
            </a:r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Aduanal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27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Aduanal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58371253"/>
              </p:ext>
            </p:extLst>
          </p:nvPr>
        </p:nvGraphicFramePr>
        <p:xfrm>
          <a:off x="0" y="1027113"/>
          <a:ext cx="7772400" cy="324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2" imgW="3495734" imgH="1457371" progId="Excel.Sheet.12">
                  <p:embed/>
                </p:oleObj>
              </mc:Choice>
              <mc:Fallback>
                <p:oleObj name="Hoja de cálculo" r:id="rId2" imgW="3495734" imgH="1457371" progId="Excel.Sheet.12">
                  <p:embed/>
                  <p:pic>
                    <p:nvPicPr>
                      <p:cNvPr id="4" name="3 Marcador de conteni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27113"/>
                        <a:ext cx="7772400" cy="324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7 Conector recto de flecha"/>
          <p:cNvCxnSpPr/>
          <p:nvPr/>
        </p:nvCxnSpPr>
        <p:spPr>
          <a:xfrm>
            <a:off x="6660232" y="4293096"/>
            <a:ext cx="0" cy="93610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899592" y="16288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PAGO</a:t>
            </a:r>
            <a:endParaRPr lang="es-MX" b="1" dirty="0">
              <a:solidFill>
                <a:srgbClr val="FF000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876256" y="4266845"/>
            <a:ext cx="2267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CONFIRMACIÓN</a:t>
            </a:r>
          </a:p>
          <a:p>
            <a:r>
              <a:rPr lang="es-MX" b="1" dirty="0">
                <a:solidFill>
                  <a:srgbClr val="FF0000"/>
                </a:solidFill>
              </a:rPr>
              <a:t> DE QUE SÍ </a:t>
            </a:r>
          </a:p>
          <a:p>
            <a:r>
              <a:rPr lang="es-MX" b="1" dirty="0">
                <a:solidFill>
                  <a:srgbClr val="FF0000"/>
                </a:solidFill>
              </a:rPr>
              <a:t>SE EXPORTARÁ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211961" y="5211785"/>
            <a:ext cx="4372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/>
              <a:t>Notificación al exportador de liberación</a:t>
            </a:r>
          </a:p>
        </p:txBody>
      </p:sp>
    </p:spTree>
    <p:extLst>
      <p:ext uri="{BB962C8B-B14F-4D97-AF65-F5344CB8AC3E}">
        <p14:creationId xmlns:p14="http://schemas.microsoft.com/office/powerpoint/2010/main" val="2667909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748712" cy="5111750"/>
          </a:xfrm>
          <a:ln w="38100">
            <a:noFill/>
          </a:ln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endParaRPr lang="es-ES" sz="2400" b="1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b="1" dirty="0">
                <a:latin typeface="Arial" charset="0"/>
              </a:rPr>
              <a:t>Requisitos mínimos para  una reservación marítima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b="1" dirty="0">
                <a:latin typeface="Arial" charset="0"/>
              </a:rPr>
              <a:t>Tres ámbitos de acción para contratar un servicio marítimo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b="1" dirty="0">
                <a:latin typeface="Arial" charset="0"/>
              </a:rPr>
              <a:t>La etapa comercial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b="1" dirty="0">
                <a:latin typeface="Arial" charset="0"/>
              </a:rPr>
              <a:t>La etapa aduanal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b="1" dirty="0">
                <a:latin typeface="Arial" charset="0"/>
              </a:rPr>
              <a:t>La etapa logística</a:t>
            </a:r>
          </a:p>
          <a:p>
            <a:pPr marL="609600" indent="-609600" algn="just">
              <a:buFont typeface="Arial" charset="0"/>
              <a:buAutoNum type="arabicPeriod"/>
            </a:pPr>
            <a:endParaRPr lang="es-ES" sz="2400" b="1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ES" sz="1800" b="1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MX" sz="1800" b="1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 startAt="3"/>
            </a:pPr>
            <a:endParaRPr lang="es-MX" sz="18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990600" lvl="1" indent="-533400">
              <a:buFont typeface="Arial" charset="0"/>
              <a:buChar char="•"/>
            </a:pPr>
            <a:endParaRPr lang="es-MX" sz="16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87743" y="3757690"/>
            <a:ext cx="8731089" cy="50405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581128"/>
            <a:ext cx="1763688" cy="1763688"/>
          </a:xfrm>
          <a:prstGeom prst="rect">
            <a:avLst/>
          </a:prstGeom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538487" y="26064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Contenido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41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467544" y="1124744"/>
            <a:ext cx="3456384" cy="20162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</a:rPr>
              <a:t>12.POSICIONAMIENTO DEL CONTENEDOR 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</a:rPr>
              <a:t>a disposición de la naviera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5436096" y="1052736"/>
            <a:ext cx="3542863" cy="2304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</a:rPr>
              <a:t>13. ELABORACIÓN del MASTER B/L 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</a:rPr>
              <a:t>24 h antes de que zarpe el buque</a:t>
            </a:r>
          </a:p>
        </p:txBody>
      </p:sp>
      <p:cxnSp>
        <p:nvCxnSpPr>
          <p:cNvPr id="8" name="8 Conector recto de flecha"/>
          <p:cNvCxnSpPr/>
          <p:nvPr/>
        </p:nvCxnSpPr>
        <p:spPr>
          <a:xfrm>
            <a:off x="4223767" y="2190074"/>
            <a:ext cx="996305" cy="14790"/>
          </a:xfrm>
          <a:prstGeom prst="straightConnector1">
            <a:avLst/>
          </a:prstGeom>
          <a:ln w="539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1 Abrir llave"/>
          <p:cNvSpPr/>
          <p:nvPr/>
        </p:nvSpPr>
        <p:spPr>
          <a:xfrm rot="16200000">
            <a:off x="3695008" y="2479999"/>
            <a:ext cx="889889" cy="2304256"/>
          </a:xfrm>
          <a:prstGeom prst="leftBrace">
            <a:avLst/>
          </a:prstGeom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sz="1100"/>
          </a:p>
        </p:txBody>
      </p:sp>
      <p:sp>
        <p:nvSpPr>
          <p:cNvPr id="12" name="11 Rectángulo redondeado"/>
          <p:cNvSpPr/>
          <p:nvPr/>
        </p:nvSpPr>
        <p:spPr>
          <a:xfrm>
            <a:off x="827585" y="4123941"/>
            <a:ext cx="5400600" cy="189734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chemeClr val="tx1"/>
                </a:solidFill>
              </a:rPr>
              <a:t>Transmisión de datos del Agente de Carga al SAT, 24 hrs. antes del zarpe del buque</a:t>
            </a:r>
          </a:p>
        </p:txBody>
      </p:sp>
      <p:cxnSp>
        <p:nvCxnSpPr>
          <p:cNvPr id="14" name="20 Conector recto de flecha"/>
          <p:cNvCxnSpPr/>
          <p:nvPr/>
        </p:nvCxnSpPr>
        <p:spPr>
          <a:xfrm flipH="1">
            <a:off x="7884368" y="3501008"/>
            <a:ext cx="2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 redondeado"/>
          <p:cNvSpPr/>
          <p:nvPr/>
        </p:nvSpPr>
        <p:spPr>
          <a:xfrm>
            <a:off x="6732240" y="4123941"/>
            <a:ext cx="2116361" cy="18973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</a:rPr>
              <a:t>13. AGENTE DE CARGA ELABORA HOUSE B/L</a:t>
            </a:r>
          </a:p>
        </p:txBody>
      </p:sp>
      <p:sp>
        <p:nvSpPr>
          <p:cNvPr id="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Logística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74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Objetivos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1434238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Se trata de entender los aspectos cruciales del proceso de importación/exportación vía marítima  visualizando los aspectos comerciales, aduanales y logísticos. </a:t>
            </a:r>
          </a:p>
          <a:p>
            <a:endParaRPr lang="es-MX" sz="2400" dirty="0"/>
          </a:p>
        </p:txBody>
      </p:sp>
      <p:sp>
        <p:nvSpPr>
          <p:cNvPr id="7" name="6 Rectángulo"/>
          <p:cNvSpPr/>
          <p:nvPr/>
        </p:nvSpPr>
        <p:spPr>
          <a:xfrm>
            <a:off x="395536" y="3003898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ES" sz="2400" dirty="0"/>
              <a:t>El alumno deberá familiarizarse con la documentación utilizada en el transporte marítimo.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dirty="0"/>
              <a:t>También deberá conocer los pasos fundamentales para el </a:t>
            </a:r>
            <a:r>
              <a:rPr lang="es-ES" sz="2400" i="1" dirty="0"/>
              <a:t>Booking</a:t>
            </a:r>
            <a:r>
              <a:rPr lang="es-ES" sz="2400" dirty="0"/>
              <a:t>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ü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336826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330829" y="1340768"/>
            <a:ext cx="4610541" cy="22322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</a:rPr>
              <a:t>14. ZARPE DEL BUQUE</a:t>
            </a:r>
          </a:p>
          <a:p>
            <a:pPr algn="ctr"/>
            <a:r>
              <a:rPr lang="es-MX" sz="2400" dirty="0">
                <a:solidFill>
                  <a:schemeClr val="tx1"/>
                </a:solidFill>
              </a:rPr>
              <a:t>Se consensan pesos y dimensiones reales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94159"/>
            <a:ext cx="4237846" cy="2471145"/>
          </a:xfrm>
          <a:prstGeom prst="rect">
            <a:avLst/>
          </a:prstGeom>
        </p:spPr>
      </p:pic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Logística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88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634082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Documentación relacionada con el Transporte</a:t>
            </a:r>
            <a:endParaRPr lang="es-MX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914400" y="1735138"/>
            <a:ext cx="8229600" cy="4525962"/>
          </a:xfrm>
        </p:spPr>
        <p:txBody>
          <a:bodyPr/>
          <a:lstStyle/>
          <a:p>
            <a:pPr marL="0" indent="0" algn="ctr">
              <a:buNone/>
            </a:pPr>
            <a:r>
              <a:rPr lang="es-ES" b="1" dirty="0"/>
              <a:t>Transporte</a:t>
            </a:r>
            <a:endParaRPr lang="es-MX" b="1" dirty="0"/>
          </a:p>
        </p:txBody>
      </p:sp>
      <p:cxnSp>
        <p:nvCxnSpPr>
          <p:cNvPr id="5" name="4 Conector recto de flecha"/>
          <p:cNvCxnSpPr>
            <a:stCxn id="17" idx="2"/>
          </p:cNvCxnSpPr>
          <p:nvPr/>
        </p:nvCxnSpPr>
        <p:spPr>
          <a:xfrm flipH="1">
            <a:off x="2339752" y="2276872"/>
            <a:ext cx="219624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17" idx="2"/>
          </p:cNvCxnSpPr>
          <p:nvPr/>
        </p:nvCxnSpPr>
        <p:spPr>
          <a:xfrm>
            <a:off x="4535996" y="2276872"/>
            <a:ext cx="205222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611560" y="3573016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Contrato de transporte</a:t>
            </a:r>
            <a:endParaRPr lang="es-MX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868144" y="357301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Bill of Lading</a:t>
            </a:r>
            <a:endParaRPr lang="es-MX" sz="2400" b="1" dirty="0"/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4211960" y="3803848"/>
            <a:ext cx="1512168" cy="0"/>
          </a:xfrm>
          <a:prstGeom prst="straightConnector1">
            <a:avLst/>
          </a:prstGeom>
          <a:ln w="539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lgDashDotDot"/>
            <a:headEnd type="arrow"/>
            <a:tailEnd type="arrow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149080"/>
            <a:ext cx="2808312" cy="2106234"/>
          </a:xfrm>
          <a:prstGeom prst="rect">
            <a:avLst/>
          </a:prstGeom>
        </p:spPr>
      </p:pic>
      <p:sp>
        <p:nvSpPr>
          <p:cNvPr id="17" name="16 Rectángulo"/>
          <p:cNvSpPr/>
          <p:nvPr/>
        </p:nvSpPr>
        <p:spPr>
          <a:xfrm>
            <a:off x="3347864" y="1772816"/>
            <a:ext cx="237626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8635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140968"/>
            <a:ext cx="2483768" cy="2483768"/>
          </a:xfrm>
          <a:prstGeom prst="rect">
            <a:avLst/>
          </a:prstGeom>
        </p:spPr>
      </p:pic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Contenido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3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748712" cy="5111750"/>
          </a:xfrm>
          <a:ln w="38100">
            <a:noFill/>
          </a:ln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Requisitos mínimos para  una reservación marítima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Tres ámbitos de acción para contratar un servicio marítimo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comercial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aduanal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logística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Exportación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Importación</a:t>
            </a:r>
          </a:p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 startAt="3"/>
            </a:pPr>
            <a:endParaRPr lang="es-MX" sz="18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990600" lvl="1" indent="-533400">
              <a:buFont typeface="Arial" charset="0"/>
              <a:buChar char="•"/>
            </a:pPr>
            <a:endParaRPr lang="es-MX" sz="16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19" y="1628800"/>
            <a:ext cx="8731089" cy="50405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6393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67544" y="0"/>
            <a:ext cx="8424936" cy="63401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MX" sz="3200" b="1" dirty="0"/>
              <a:t>Requisitos mínimos para tener una reservación marítima</a:t>
            </a:r>
            <a:endParaRPr lang="es-MX" sz="3200" dirty="0"/>
          </a:p>
          <a:p>
            <a:pPr algn="just">
              <a:buFontTx/>
              <a:buChar char="•"/>
            </a:pPr>
            <a:r>
              <a:rPr lang="es-MX" dirty="0"/>
              <a:t>Línea Naviera  </a:t>
            </a:r>
          </a:p>
          <a:p>
            <a:pPr algn="just">
              <a:buFontTx/>
              <a:buChar char="•"/>
            </a:pPr>
            <a:r>
              <a:rPr lang="es-MX" dirty="0"/>
              <a:t>Embarcador, Dirección, Teléfono, Fax, Mail, Contacto</a:t>
            </a:r>
          </a:p>
          <a:p>
            <a:pPr algn="just">
              <a:buFontTx/>
              <a:buChar char="•"/>
            </a:pPr>
            <a:r>
              <a:rPr lang="es-MX" dirty="0"/>
              <a:t>Consignatario, Dirección, Teléfono, Fax, Mail, Contacto</a:t>
            </a:r>
          </a:p>
          <a:p>
            <a:pPr algn="just">
              <a:buFontTx/>
              <a:buChar char="•"/>
            </a:pPr>
            <a:r>
              <a:rPr lang="es-MX" dirty="0"/>
              <a:t>Notificador, Dirección, Teléfono, Fax, Mail, Contacto</a:t>
            </a:r>
          </a:p>
          <a:p>
            <a:pPr algn="just">
              <a:buFontTx/>
              <a:buChar char="•"/>
            </a:pPr>
            <a:r>
              <a:rPr lang="es-MX" dirty="0"/>
              <a:t>Agente Aduanal en Origen, Dirección, Teléfono, Fax, Mail, Contacto</a:t>
            </a:r>
          </a:p>
          <a:p>
            <a:pPr algn="just">
              <a:buFontTx/>
              <a:buChar char="•"/>
            </a:pPr>
            <a:endParaRPr lang="es-MX" dirty="0"/>
          </a:p>
          <a:p>
            <a:pPr algn="just">
              <a:buFontTx/>
              <a:buChar char="•"/>
            </a:pPr>
            <a:r>
              <a:rPr lang="es-MX" dirty="0"/>
              <a:t>Nombre y Viaje del Buque</a:t>
            </a:r>
          </a:p>
          <a:p>
            <a:pPr algn="just">
              <a:buFontTx/>
              <a:buChar char="•"/>
            </a:pPr>
            <a:r>
              <a:rPr lang="es-MX" dirty="0"/>
              <a:t>Lugar de Origen, Ciudad, Estado, País</a:t>
            </a:r>
          </a:p>
          <a:p>
            <a:pPr algn="just">
              <a:buFontTx/>
              <a:buChar char="•"/>
            </a:pPr>
            <a:r>
              <a:rPr lang="es-MX" dirty="0"/>
              <a:t>Puerto de Origen</a:t>
            </a:r>
          </a:p>
          <a:p>
            <a:pPr algn="just">
              <a:buFontTx/>
              <a:buChar char="•"/>
            </a:pPr>
            <a:r>
              <a:rPr lang="es-MX" dirty="0"/>
              <a:t>Puerto de Descarga</a:t>
            </a:r>
          </a:p>
          <a:p>
            <a:pPr algn="just">
              <a:buFontTx/>
              <a:buChar char="•"/>
            </a:pPr>
            <a:r>
              <a:rPr lang="es-MX" dirty="0"/>
              <a:t>Destino Final, Ciudad, Estado o Provincia, País</a:t>
            </a:r>
          </a:p>
          <a:p>
            <a:pPr algn="just">
              <a:buFontTx/>
              <a:buChar char="•"/>
            </a:pPr>
            <a:r>
              <a:rPr lang="es-MX" dirty="0"/>
              <a:t>Términos de embarque, Door, CY, Rail Ramp, Liner Terms, </a:t>
            </a:r>
          </a:p>
          <a:p>
            <a:pPr algn="just">
              <a:buFontTx/>
              <a:buChar char="•"/>
            </a:pPr>
            <a:r>
              <a:rPr lang="es-MX" dirty="0"/>
              <a:t>En caso que la línea naviera sea la encargada del transporte de planta o bodega al puerto indicar TODOS los datos de posicionamiento incluyendo : Lugar completo, Fecha, hora y persona a contactar con teléfono.</a:t>
            </a:r>
          </a:p>
          <a:p>
            <a:pPr algn="just">
              <a:buFontTx/>
              <a:buChar char="•"/>
            </a:pPr>
            <a:endParaRPr lang="es-MX" dirty="0"/>
          </a:p>
          <a:p>
            <a:pPr algn="just">
              <a:buFontTx/>
              <a:buChar char="•"/>
            </a:pPr>
            <a:r>
              <a:rPr lang="es-MX" dirty="0"/>
              <a:t>Cantidad de contenedores, Tamaño y Tipo</a:t>
            </a:r>
          </a:p>
          <a:p>
            <a:pPr algn="just">
              <a:buFontTx/>
              <a:buChar char="•"/>
            </a:pPr>
            <a:r>
              <a:rPr lang="es-MX" dirty="0"/>
              <a:t>Peso de la carga dentro del contenedor.</a:t>
            </a:r>
          </a:p>
          <a:p>
            <a:pPr algn="just">
              <a:buFontTx/>
              <a:buChar char="•"/>
            </a:pPr>
            <a:r>
              <a:rPr lang="es-MX" dirty="0"/>
              <a:t>Cubicaje de la carga dentro del contenedor</a:t>
            </a:r>
          </a:p>
        </p:txBody>
      </p:sp>
    </p:spTree>
    <p:extLst>
      <p:ext uri="{BB962C8B-B14F-4D97-AF65-F5344CB8AC3E}">
        <p14:creationId xmlns:p14="http://schemas.microsoft.com/office/powerpoint/2010/main" val="354411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34830" y="620688"/>
            <a:ext cx="8557650" cy="5632311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es-MX" sz="2000" dirty="0"/>
          </a:p>
          <a:p>
            <a:pPr>
              <a:buFontTx/>
              <a:buChar char="•"/>
            </a:pPr>
            <a:r>
              <a:rPr lang="es-MX" sz="2000" dirty="0"/>
              <a:t>Producto, de preferencia con clasificación arancelaria.</a:t>
            </a:r>
          </a:p>
          <a:p>
            <a:endParaRPr lang="es-MX" sz="2000" dirty="0"/>
          </a:p>
          <a:p>
            <a:r>
              <a:rPr lang="es-MX" sz="2000" dirty="0"/>
              <a:t>En caso el producto sea clasificado como peligroso agregar:</a:t>
            </a:r>
          </a:p>
          <a:p>
            <a:r>
              <a:rPr lang="es-MX" sz="2000" dirty="0"/>
              <a:t>IMO, UN, Página, Nombre técnico, Empaque, Teléfono y contacto de emergencia 24 horas y certificado de producto peligroso.</a:t>
            </a:r>
          </a:p>
          <a:p>
            <a:endParaRPr lang="es-MX" sz="2000" dirty="0"/>
          </a:p>
          <a:p>
            <a:pPr>
              <a:buFontTx/>
              <a:buChar char="•"/>
            </a:pPr>
            <a:r>
              <a:rPr lang="es-MX" sz="2000" dirty="0"/>
              <a:t>Flete Marítimo, terrestre, adicionales</a:t>
            </a:r>
          </a:p>
          <a:p>
            <a:endParaRPr lang="es-MX" sz="2000" dirty="0"/>
          </a:p>
          <a:p>
            <a:r>
              <a:rPr lang="es-MX" sz="2000" dirty="0"/>
              <a:t>Indicar si es pagado en origen y en destino, en caso que sea en destino indicar detalles completos de la persona a contactar para su pago.</a:t>
            </a:r>
          </a:p>
          <a:p>
            <a:endParaRPr lang="es-MX" sz="2000" dirty="0"/>
          </a:p>
          <a:p>
            <a:pPr>
              <a:buFontTx/>
              <a:buChar char="•"/>
            </a:pPr>
            <a:r>
              <a:rPr lang="es-MX" sz="2000" dirty="0"/>
              <a:t>Conocimiento de Embarque : Original, Express, Sea </a:t>
            </a:r>
            <a:r>
              <a:rPr lang="es-MX" sz="2000" dirty="0" err="1"/>
              <a:t>Way</a:t>
            </a:r>
            <a:r>
              <a:rPr lang="es-MX" sz="2000" dirty="0"/>
              <a:t> Bill, o impresión en destino.</a:t>
            </a:r>
          </a:p>
          <a:p>
            <a:endParaRPr lang="es-MX" sz="2000" dirty="0"/>
          </a:p>
          <a:p>
            <a:pPr>
              <a:buFontTx/>
              <a:buChar char="•"/>
            </a:pPr>
            <a:r>
              <a:rPr lang="es-MX" sz="2000" dirty="0"/>
              <a:t>Comentarios especiales al final del formato.</a:t>
            </a:r>
          </a:p>
          <a:p>
            <a:endParaRPr lang="es-MX" sz="2000" dirty="0"/>
          </a:p>
          <a:p>
            <a:pPr>
              <a:buFontTx/>
              <a:buChar char="•"/>
            </a:pPr>
            <a:r>
              <a:rPr lang="es-MX" sz="2000" dirty="0"/>
              <a:t>Compañía, Nombre de la persona y teléfono de quién elaboró</a:t>
            </a:r>
            <a:endParaRPr lang="es-ES" sz="2000" dirty="0"/>
          </a:p>
        </p:txBody>
      </p:sp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35280" cy="634082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Requisitos mínimos para tener una reservación marítima</a:t>
            </a:r>
            <a:br>
              <a:rPr lang="es-MX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s-MX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66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Contenido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3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748712" cy="5111750"/>
          </a:xfrm>
          <a:ln w="38100">
            <a:noFill/>
          </a:ln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Requisitos mínimos para  una reservación marítima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Tres ámbitos de acción para contratar un servicio marítimo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comercial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aduanal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logística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Exportación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Importación</a:t>
            </a:r>
          </a:p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 startAt="3"/>
            </a:pPr>
            <a:endParaRPr lang="es-MX" sz="18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990600" lvl="1" indent="-533400">
              <a:buFont typeface="Arial" charset="0"/>
              <a:buChar char="•"/>
            </a:pPr>
            <a:endParaRPr lang="es-MX" sz="16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20" y="2060848"/>
            <a:ext cx="8731089" cy="50405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0577"/>
            <a:ext cx="2555776" cy="25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92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55576" y="1574714"/>
            <a:ext cx="79928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u="sng" dirty="0"/>
              <a:t>Ejercicio: Identificar las etapas del proceso de </a:t>
            </a:r>
            <a:r>
              <a:rPr lang="es-ES" sz="2400" i="1" u="sng" dirty="0" err="1"/>
              <a:t>booking</a:t>
            </a:r>
            <a:r>
              <a:rPr lang="es-ES" sz="2400" u="sng" dirty="0"/>
              <a:t> relacionadas con:</a:t>
            </a:r>
          </a:p>
          <a:p>
            <a:endParaRPr lang="es-ES" sz="2400" u="sng" dirty="0"/>
          </a:p>
          <a:p>
            <a:endParaRPr lang="es-ES" sz="2400" u="sng" dirty="0"/>
          </a:p>
          <a:p>
            <a:pPr marL="285750" indent="-285750">
              <a:buFontTx/>
              <a:buChar char="-"/>
            </a:pPr>
            <a:r>
              <a:rPr lang="es-ES" sz="2400" b="1" dirty="0"/>
              <a:t>Comercial</a:t>
            </a:r>
          </a:p>
          <a:p>
            <a:pPr marL="285750" indent="-285750">
              <a:buFontTx/>
              <a:buChar char="-"/>
            </a:pPr>
            <a:r>
              <a:rPr lang="es-ES" sz="2400" b="1" dirty="0"/>
              <a:t>Aduanal</a:t>
            </a:r>
          </a:p>
          <a:p>
            <a:pPr marL="285750" indent="-285750">
              <a:buFontTx/>
              <a:buChar char="-"/>
            </a:pPr>
            <a:r>
              <a:rPr lang="es-ES" sz="2400" b="1" dirty="0"/>
              <a:t>Logística</a:t>
            </a:r>
          </a:p>
          <a:p>
            <a:endParaRPr lang="es-ES" dirty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Ejercicio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1.bp.blogspot.com/-FW6NZe85BuA/ULPuXAd9d9I/AAAAAAAABcs/0rHxHw6R21k/s1600/atenc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20568"/>
            <a:ext cx="2331792" cy="186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427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Contenido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3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748712" cy="5111750"/>
          </a:xfrm>
          <a:ln w="38100">
            <a:noFill/>
          </a:ln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Requisitos mínimos para  una reservación marítima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Tres ámbitos de acción para contratar un servicio marítimo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comercial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aduanal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La etapa logística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Exportación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es-ES" sz="2400" dirty="0">
                <a:latin typeface="Arial" charset="0"/>
              </a:rPr>
              <a:t>Proceso de Importación</a:t>
            </a:r>
          </a:p>
          <a:p>
            <a:pPr marL="609600" indent="-609600" algn="just">
              <a:buFont typeface="Arial" charset="0"/>
              <a:buAutoNum type="arabicPeriod"/>
            </a:pPr>
            <a:endParaRPr lang="es-ES" sz="24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0" indent="0" algn="just">
              <a:buNone/>
            </a:pPr>
            <a:endParaRPr lang="es-ES" sz="1800" dirty="0">
              <a:latin typeface="Arial" charset="0"/>
            </a:endParaRPr>
          </a:p>
          <a:p>
            <a:pPr marL="609600" indent="-609600" algn="just">
              <a:buFont typeface="Arial" charset="0"/>
              <a:buAutoNum type="arabicPeriod" startAt="3"/>
            </a:pPr>
            <a:endParaRPr lang="es-MX" sz="18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MX" sz="1800" dirty="0">
              <a:latin typeface="Arial" charset="0"/>
            </a:endParaRPr>
          </a:p>
          <a:p>
            <a:pPr marL="990600" lvl="1" indent="-533400">
              <a:buFont typeface="Arial" charset="0"/>
              <a:buChar char="•"/>
            </a:pPr>
            <a:endParaRPr lang="es-MX" sz="1600" dirty="0">
              <a:latin typeface="Arial" charset="0"/>
            </a:endParaRPr>
          </a:p>
          <a:p>
            <a:pPr marL="609600" indent="-609600">
              <a:buFont typeface="Arial" charset="0"/>
              <a:buAutoNum type="arabicPeriod"/>
            </a:pPr>
            <a:endParaRPr lang="es-ES" sz="1800" dirty="0">
              <a:latin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21" y="2544263"/>
            <a:ext cx="5616624" cy="50405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0577"/>
            <a:ext cx="2555776" cy="25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89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/>
          <p:cNvSpPr/>
          <p:nvPr/>
        </p:nvSpPr>
        <p:spPr>
          <a:xfrm>
            <a:off x="5796136" y="1033803"/>
            <a:ext cx="1872208" cy="1196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Importador</a:t>
            </a:r>
            <a:endParaRPr lang="es-MX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453070" y="1065245"/>
            <a:ext cx="1872208" cy="1196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Exportador</a:t>
            </a:r>
            <a:endParaRPr lang="es-MX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5794108" y="2351922"/>
            <a:ext cx="650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H="1">
            <a:off x="2325278" y="1576842"/>
            <a:ext cx="34688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10 Flecha abajo"/>
          <p:cNvSpPr/>
          <p:nvPr/>
        </p:nvSpPr>
        <p:spPr>
          <a:xfrm flipH="1">
            <a:off x="3561132" y="1438097"/>
            <a:ext cx="756083" cy="451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532854" y="1988840"/>
            <a:ext cx="3263282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ESTABLECIMIENTO DEL CONTRATO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12 Conector recto de flecha"/>
          <p:cNvCxnSpPr>
            <a:stCxn id="12" idx="1"/>
          </p:cNvCxnSpPr>
          <p:nvPr/>
        </p:nvCxnSpPr>
        <p:spPr>
          <a:xfrm flipH="1">
            <a:off x="1763688" y="2348880"/>
            <a:ext cx="769166" cy="30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28 Conector recto"/>
          <p:cNvCxnSpPr>
            <a:stCxn id="3" idx="4"/>
          </p:cNvCxnSpPr>
          <p:nvPr/>
        </p:nvCxnSpPr>
        <p:spPr>
          <a:xfrm>
            <a:off x="6732240" y="2230555"/>
            <a:ext cx="0" cy="249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1403649" y="1835324"/>
            <a:ext cx="0" cy="3092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1403649" y="4725144"/>
            <a:ext cx="53285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>
            <a:off x="1763688" y="1663621"/>
            <a:ext cx="0" cy="2395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1763688" y="4005064"/>
            <a:ext cx="3845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>
            <a:off x="1402296" y="4725144"/>
            <a:ext cx="11305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>
            <a:off x="971600" y="1609800"/>
            <a:ext cx="0" cy="412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>
            <a:off x="971600" y="5733256"/>
            <a:ext cx="4320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51 Rectángulo"/>
          <p:cNvSpPr/>
          <p:nvPr/>
        </p:nvSpPr>
        <p:spPr>
          <a:xfrm>
            <a:off x="1389174" y="5329641"/>
            <a:ext cx="1570141" cy="864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Banco de crédito</a:t>
            </a:r>
          </a:p>
          <a:p>
            <a:pPr algn="ctr"/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(en su caso)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53 Rectángulo"/>
          <p:cNvSpPr/>
          <p:nvPr/>
        </p:nvSpPr>
        <p:spPr>
          <a:xfrm>
            <a:off x="2165966" y="3739074"/>
            <a:ext cx="1615648" cy="4825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ADUANAS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54 Rectángulo"/>
          <p:cNvSpPr/>
          <p:nvPr/>
        </p:nvSpPr>
        <p:spPr>
          <a:xfrm>
            <a:off x="3781614" y="4005064"/>
            <a:ext cx="38288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56 Conector recto de flecha"/>
          <p:cNvCxnSpPr>
            <a:stCxn id="55" idx="3"/>
          </p:cNvCxnSpPr>
          <p:nvPr/>
        </p:nvCxnSpPr>
        <p:spPr>
          <a:xfrm>
            <a:off x="4164495" y="4027924"/>
            <a:ext cx="0" cy="674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Rectángulo"/>
          <p:cNvSpPr/>
          <p:nvPr/>
        </p:nvSpPr>
        <p:spPr>
          <a:xfrm>
            <a:off x="2542793" y="4365344"/>
            <a:ext cx="1615648" cy="7918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AGENTE DE CARGA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59 Conector recto"/>
          <p:cNvCxnSpPr>
            <a:stCxn id="52" idx="3"/>
          </p:cNvCxnSpPr>
          <p:nvPr/>
        </p:nvCxnSpPr>
        <p:spPr>
          <a:xfrm>
            <a:off x="2959315" y="5761689"/>
            <a:ext cx="4118490" cy="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61 Conector recto de flecha"/>
          <p:cNvCxnSpPr/>
          <p:nvPr/>
        </p:nvCxnSpPr>
        <p:spPr>
          <a:xfrm flipH="1" flipV="1">
            <a:off x="7077805" y="2230555"/>
            <a:ext cx="14475" cy="3533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tx1"/>
                </a:solidFill>
                <a:latin typeface="Arial" charset="0"/>
              </a:rPr>
              <a:t>La Etapa Comercial</a:t>
            </a:r>
            <a:endParaRPr lang="es-ES" sz="32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21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4511</TotalTime>
  <Words>917</Words>
  <Application>Microsoft Office PowerPoint</Application>
  <PresentationFormat>Presentación en pantalla (4:3)</PresentationFormat>
  <Paragraphs>203</Paragraphs>
  <Slides>21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1_Tema de Office</vt:lpstr>
      <vt:lpstr>Tema de Office</vt:lpstr>
      <vt:lpstr>Hoja de cálculo</vt:lpstr>
      <vt:lpstr>    Tema: Contratación  de un Servicio Marítimo (Booking)  </vt:lpstr>
      <vt:lpstr>Objetivos</vt:lpstr>
      <vt:lpstr>Contenido</vt:lpstr>
      <vt:lpstr>Presentación de PowerPoint</vt:lpstr>
      <vt:lpstr>Requisitos mínimos para tener una reservación marítima </vt:lpstr>
      <vt:lpstr>Contenido</vt:lpstr>
      <vt:lpstr>Ejercicio</vt:lpstr>
      <vt:lpstr>Contenido</vt:lpstr>
      <vt:lpstr>La Etapa Comercial</vt:lpstr>
      <vt:lpstr>La Etapa Comercial</vt:lpstr>
      <vt:lpstr>Presentación de PowerPoint</vt:lpstr>
      <vt:lpstr>La Etapa Comercial</vt:lpstr>
      <vt:lpstr>La Etapa Comercial</vt:lpstr>
      <vt:lpstr>Proceso de Exportación</vt:lpstr>
      <vt:lpstr>Contenido</vt:lpstr>
      <vt:lpstr>La Etapa Aduanal</vt:lpstr>
      <vt:lpstr>La Etapa Aduanal</vt:lpstr>
      <vt:lpstr>Presentación de PowerPoint</vt:lpstr>
      <vt:lpstr>La Etapa Logística</vt:lpstr>
      <vt:lpstr>La Etapa Logística</vt:lpstr>
      <vt:lpstr>Documentación relacionada con el Transporte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</dc:creator>
  <cp:lastModifiedBy>Sergio Antonio Ruiz Olmedo</cp:lastModifiedBy>
  <cp:revision>348</cp:revision>
  <cp:lastPrinted>2012-05-31T16:14:07Z</cp:lastPrinted>
  <dcterms:created xsi:type="dcterms:W3CDTF">2010-11-24T08:43:43Z</dcterms:created>
  <dcterms:modified xsi:type="dcterms:W3CDTF">2021-04-05T21:14:18Z</dcterms:modified>
</cp:coreProperties>
</file>